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38" r:id="rId16"/>
    <p:sldId id="270" r:id="rId17"/>
    <p:sldId id="271" r:id="rId18"/>
    <p:sldId id="272" r:id="rId19"/>
    <p:sldId id="274" r:id="rId20"/>
    <p:sldId id="339" r:id="rId21"/>
    <p:sldId id="341" r:id="rId22"/>
    <p:sldId id="340" r:id="rId23"/>
    <p:sldId id="346" r:id="rId24"/>
    <p:sldId id="342" r:id="rId25"/>
    <p:sldId id="343" r:id="rId26"/>
    <p:sldId id="345" r:id="rId27"/>
    <p:sldId id="344" r:id="rId28"/>
    <p:sldId id="347" r:id="rId29"/>
    <p:sldId id="348" r:id="rId30"/>
    <p:sldId id="349" r:id="rId31"/>
    <p:sldId id="350" r:id="rId32"/>
    <p:sldId id="351" r:id="rId33"/>
    <p:sldId id="352" r:id="rId34"/>
    <p:sldId id="355" r:id="rId35"/>
    <p:sldId id="356" r:id="rId36"/>
    <p:sldId id="357" r:id="rId37"/>
    <p:sldId id="353" r:id="rId38"/>
    <p:sldId id="354" r:id="rId39"/>
    <p:sldId id="358" r:id="rId4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3" autoAdjust="0"/>
    <p:restoredTop sz="94448" autoAdjust="0"/>
  </p:normalViewPr>
  <p:slideViewPr>
    <p:cSldViewPr snapToGrid="0" snapToObjects="1">
      <p:cViewPr varScale="1">
        <p:scale>
          <a:sx n="100" d="100"/>
          <a:sy n="100" d="100"/>
        </p:scale>
        <p:origin x="554" y="4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xchangeable_random_variable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xchangeable_random_variable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xchangeable_random_variabl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don-22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radon/health-risk-radon" TargetMode="External"/><Relationship Id="rId2" Type="http://schemas.openxmlformats.org/officeDocument/2006/relationships/hyperlink" Target="https://www.nrc.gov/docs/ML0931/ML09316082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ss.gov/info-details/radon-in-the-hom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Hierarchical Bayesian Models 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Copyright, 2023 2024, 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4643758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Example: Dangers of Radon in Homes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5066104" cy="2490253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Randon concentration changes with soil and rock composition and ground water chemistry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risk changes significantly with geographic location</a:t>
                </a:r>
              </a:p>
              <a:p>
                <a:pPr lvl="0"/>
                <a:r>
                  <a:rPr dirty="0"/>
                  <a:t>Risk varies considerably in space</a:t>
                </a:r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5066104" cy="2490253"/>
              </a:xfrm>
              <a:blipFill>
                <a:blip r:embed="rId2"/>
                <a:stretch>
                  <a:fillRect l="-1805" t="-1961" r="-2407" b="-3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770BF19-DA06-54DF-EEDE-DC81ABBCF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40" y="86108"/>
            <a:ext cx="3869883" cy="49902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FBB7B6-9D1E-EC0A-4743-338C2FEE8384}"/>
              </a:ext>
            </a:extLst>
          </p:cNvPr>
          <p:cNvSpPr txBox="1"/>
          <p:nvPr/>
        </p:nvSpPr>
        <p:spPr>
          <a:xfrm>
            <a:off x="754483" y="4267654"/>
            <a:ext cx="4928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buNone/>
            </a:pPr>
            <a:r>
              <a:rPr lang="en-US" dirty="0"/>
              <a:t>Map of Radon in homes for counties in IA and MN</a:t>
            </a:r>
          </a:p>
          <a:p>
            <a:pPr marL="0" lvl="0" indent="0" algn="ctr">
              <a:buNone/>
            </a:pPr>
            <a:r>
              <a:rPr lang="en-US" sz="1400" dirty="0"/>
              <a:t>Credit: Minnesota Radon Project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Bayesian Modeling of Radon Concentration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For this example we construct and compare three models:</a:t>
            </a:r>
          </a:p>
          <a:p>
            <a:pPr marL="342900" lvl="0" indent="-342900">
              <a:buAutoNum type="arabicPeriod"/>
            </a:pPr>
            <a:r>
              <a:rPr dirty="0"/>
              <a:t>A </a:t>
            </a:r>
            <a:r>
              <a:rPr b="1" dirty="0"/>
              <a:t>pooled model </a:t>
            </a:r>
            <a:r>
              <a:rPr dirty="0"/>
              <a:t>with a single intercept and slope for all counties</a:t>
            </a:r>
          </a:p>
          <a:p>
            <a:pPr marL="342900" lvl="0" indent="-342900">
              <a:buAutoNum type="arabicPeriod"/>
            </a:pPr>
            <a:r>
              <a:rPr dirty="0"/>
              <a:t>An </a:t>
            </a:r>
            <a:r>
              <a:rPr b="1" dirty="0" err="1"/>
              <a:t>unpooled</a:t>
            </a:r>
            <a:r>
              <a:rPr b="1" dirty="0"/>
              <a:t> model </a:t>
            </a:r>
            <a:r>
              <a:rPr dirty="0"/>
              <a:t>with separate intercepts and slopes for each county</a:t>
            </a:r>
          </a:p>
          <a:p>
            <a:pPr marL="342900" lvl="0" indent="-342900">
              <a:buAutoNum type="arabicPeriod"/>
            </a:pPr>
            <a:r>
              <a:rPr dirty="0"/>
              <a:t>An </a:t>
            </a:r>
            <a:r>
              <a:rPr b="1" dirty="0"/>
              <a:t>hierarchical model </a:t>
            </a:r>
            <a:r>
              <a:rPr dirty="0"/>
              <a:t>with hyperpriors for all counties</a:t>
            </a:r>
          </a:p>
          <a:p>
            <a:pPr lvl="1"/>
            <a:r>
              <a:rPr dirty="0"/>
              <a:t>Next level are slopes and intercepts for each county computed using the hyperpriors.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Radon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6" y="1200151"/>
            <a:ext cx="8299306" cy="3394472"/>
          </a:xfrm>
        </p:spPr>
        <p:txBody>
          <a:bodyPr>
            <a:normAutofit fontScale="62500" lnSpcReduction="20000"/>
          </a:bodyPr>
          <a:lstStyle/>
          <a:p>
            <a:pPr lvl="0" indent="0">
              <a:buNone/>
            </a:pPr>
            <a:r>
              <a:rPr dirty="0">
                <a:solidFill>
                  <a:srgbClr val="008000"/>
                </a:solidFill>
                <a:latin typeface="Courier"/>
              </a:rPr>
              <a:t>print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radon_data.head</a:t>
            </a:r>
            <a:r>
              <a:rPr dirty="0">
                <a:latin typeface="Courier"/>
              </a:rPr>
              <a:t>())</a:t>
            </a:r>
          </a:p>
          <a:p>
            <a:pPr lvl="0" indent="0">
              <a:buNone/>
            </a:pPr>
            <a:r>
              <a:rPr dirty="0">
                <a:latin typeface="Courier"/>
              </a:rPr>
              <a:t>##    Unnamed: 0   </a:t>
            </a:r>
            <a:r>
              <a:rPr dirty="0" err="1">
                <a:latin typeface="Courier"/>
              </a:rPr>
              <a:t>idnum</a:t>
            </a:r>
            <a:r>
              <a:rPr dirty="0">
                <a:latin typeface="Courier"/>
              </a:rPr>
              <a:t> state state2  ...     </a:t>
            </a:r>
            <a:r>
              <a:rPr dirty="0" err="1">
                <a:latin typeface="Courier"/>
              </a:rPr>
              <a:t>fips</a:t>
            </a: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Uppm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county_code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log_radon</a:t>
            </a:r>
            <a:r>
              <a:rPr dirty="0">
                <a:latin typeface="Courier"/>
              </a:rPr>
              <a:t>
## 0           0  5081.0    MN     </a:t>
            </a:r>
            <a:r>
              <a:rPr dirty="0" err="1">
                <a:latin typeface="Courier"/>
              </a:rPr>
              <a:t>MN</a:t>
            </a:r>
            <a:r>
              <a:rPr dirty="0">
                <a:latin typeface="Courier"/>
              </a:rPr>
              <a:t>  ...  27001.0  0.502054            0   0.832909
## 1           1  5082.0    MN     </a:t>
            </a:r>
            <a:r>
              <a:rPr dirty="0" err="1">
                <a:latin typeface="Courier"/>
              </a:rPr>
              <a:t>MN</a:t>
            </a:r>
            <a:r>
              <a:rPr dirty="0">
                <a:latin typeface="Courier"/>
              </a:rPr>
              <a:t>  ...  27001.0  0.502054            0   0.832909
## 2           2  5083.0    MN     </a:t>
            </a:r>
            <a:r>
              <a:rPr dirty="0" err="1">
                <a:latin typeface="Courier"/>
              </a:rPr>
              <a:t>MN</a:t>
            </a:r>
            <a:r>
              <a:rPr dirty="0">
                <a:latin typeface="Courier"/>
              </a:rPr>
              <a:t>  ...  27001.0  0.502054            0   1.098612
## 3           3  5084.0    MN     </a:t>
            </a:r>
            <a:r>
              <a:rPr dirty="0" err="1">
                <a:latin typeface="Courier"/>
              </a:rPr>
              <a:t>MN</a:t>
            </a:r>
            <a:r>
              <a:rPr dirty="0">
                <a:latin typeface="Courier"/>
              </a:rPr>
              <a:t>  ...  27001.0  0.502054            0   0.095310
## 4           4  5085.0    MN     </a:t>
            </a:r>
            <a:r>
              <a:rPr dirty="0" err="1">
                <a:latin typeface="Courier"/>
              </a:rPr>
              <a:t>MN</a:t>
            </a:r>
            <a:r>
              <a:rPr dirty="0">
                <a:latin typeface="Courier"/>
              </a:rPr>
              <a:t>  ...  27003.0  0.428565            1   1.163151
## 
## [5 rows x 30 columns]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dirty="0"/>
              <a:t>First try a </a:t>
            </a:r>
            <a:r>
              <a:rPr b="1" dirty="0"/>
              <a:t>pooled model</a:t>
            </a:r>
          </a:p>
          <a:p>
            <a:pPr lvl="0"/>
            <a:r>
              <a:rPr dirty="0"/>
              <a:t>Pooled model is a linear regression model of the log of Radon concentration</a:t>
            </a:r>
          </a:p>
          <a:p>
            <a:pPr lvl="0"/>
            <a:r>
              <a:rPr dirty="0"/>
              <a:t>Single slope and intercept coefficients</a:t>
            </a:r>
          </a:p>
          <a:p>
            <a:pPr lvl="0"/>
            <a:r>
              <a:rPr dirty="0"/>
              <a:t>Coefficient values computed from the data pooled over all of the counties</a:t>
            </a:r>
          </a:p>
          <a:p>
            <a:pPr lvl="0"/>
            <a:r>
              <a:rPr dirty="0"/>
              <a:t>This model is flat, with respect to county</a:t>
            </a:r>
          </a:p>
          <a:p>
            <a:pPr lvl="0"/>
            <a:r>
              <a:rPr dirty="0"/>
              <a:t>We assume the observations within each county are </a:t>
            </a:r>
            <a:r>
              <a:rPr b="1" dirty="0">
                <a:hlinkClick r:id="rId2"/>
              </a:rPr>
              <a:t>exchangeable</a:t>
            </a:r>
            <a:r>
              <a:rPr dirty="0"/>
              <a:t> with each other</a:t>
            </a:r>
          </a:p>
          <a:p>
            <a:pPr lvl="0"/>
            <a:r>
              <a:rPr dirty="0"/>
              <a:t>Exchangeable values are assumed to be </a:t>
            </a:r>
            <a:r>
              <a:rPr dirty="0" err="1"/>
              <a:t>iid</a:t>
            </a:r>
            <a:r>
              <a:rPr dirty="0"/>
              <a:t>, and therefore have the same variance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First try a </a:t>
                </a:r>
                <a:r>
                  <a:rPr lang="en-US" b="1" dirty="0"/>
                  <a:t>pooled model</a:t>
                </a:r>
              </a:p>
              <a:p>
                <a:pPr lvl="0"/>
                <a:r>
                  <a:rPr lang="en-US" dirty="0"/>
                  <a:t>Typically for a regression model the pooled model uses a Normal likelihood model: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value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computed </a:t>
                </a:r>
                <a:r>
                  <a:rPr lang="en-US" b="1" dirty="0"/>
                  <a:t>deterministically</a:t>
                </a:r>
                <a:r>
                  <a:rPr lang="en-US" dirty="0"/>
                  <a:t> using the model coefficient vector,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lvl="0"/>
                <a:r>
                  <a:rPr lang="en-US" dirty="0"/>
                  <a:t>Binary independent variable,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 presence of a basement in </a:t>
                </a:r>
                <a:r>
                  <a:rPr lang="en-US"/>
                  <a:t>the house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1BD88-FDE9-2370-695E-FC0F7D1B6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D4683-14C9-83F7-D95C-7FA089F7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4340324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sz="3200" b="0" dirty="0"/>
              <a:t>Pooled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1A6D0E3-052E-98B3-C887-9D95F983CDAB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869296"/>
                <a:ext cx="4520742" cy="4170156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First try a </a:t>
                </a:r>
                <a:r>
                  <a:rPr lang="en-US" sz="2000" b="1" dirty="0"/>
                  <a:t>pooled model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Structure of the model is flat with just parameters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sz="200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endParaRPr lang="ar-AE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Prior distribution of the parameters: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𝙲𝚊𝚞𝚌𝚑𝚢</m:t>
                    </m:r>
                  </m:oMath>
                </a14:m>
                <a:r>
                  <a:rPr lang="en-US" sz="2000" dirty="0"/>
                  <a:t> is the half Cauchy distribution with one parameter,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Distribution is often used for variance priors since it has heavy tails and no values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1A6D0E3-052E-98B3-C887-9D95F983CD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869296"/>
                <a:ext cx="4520742" cy="4170156"/>
              </a:xfrm>
              <a:blipFill>
                <a:blip r:embed="rId2"/>
                <a:stretch>
                  <a:fillRect l="-1348" t="-877" r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" descr="14_HierarchicalBayesModels_files/figure-pptx/echo-FALSE-1.png">
            <a:extLst>
              <a:ext uri="{FF2B5EF4-FFF2-40B4-BE49-F238E27FC236}">
                <a16:creationId xmlns:a16="http://schemas.microsoft.com/office/drawing/2014/main" id="{39EB84D5-EB46-322C-72A8-2EF03BB8F894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43552" y="1602593"/>
            <a:ext cx="4055344" cy="270356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296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4340324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sz="3200" b="0" dirty="0"/>
              <a:t>Pooled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869297"/>
                <a:ext cx="3141786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First try a </a:t>
                </a:r>
                <a:r>
                  <a:rPr lang="en-US" sz="2000" b="1" dirty="0"/>
                  <a:t>pooled model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Normal likelihood model: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Structure of the model is flat with just parameters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endParaRPr lang="ar-AE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Prior distribution of the parameters: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869297"/>
                <a:ext cx="3141786" cy="4149652"/>
              </a:xfrm>
              <a:blipFill>
                <a:blip r:embed="rId2"/>
                <a:stretch>
                  <a:fillRect l="-1942" t="-882" r="-2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9F67905-6E13-7F6E-1143-B6C7A0A7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988" y="1822652"/>
            <a:ext cx="5503859" cy="209737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Defining and Sampling the Pooled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dirty="0"/>
              <a:t>Sampling model defined by this code:</a:t>
            </a:r>
          </a:p>
          <a:p>
            <a:pPr lvl="0"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with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pm.Model</a:t>
            </a:r>
            <a:r>
              <a:rPr dirty="0">
                <a:latin typeface="Courier"/>
              </a:rPr>
              <a:t>() </a:t>
            </a:r>
            <a:r>
              <a:rPr b="1" dirty="0">
                <a:solidFill>
                  <a:srgbClr val="008000"/>
                </a:solidFill>
                <a:latin typeface="Courier"/>
              </a:rPr>
              <a:t>as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pooled_model</a:t>
            </a:r>
            <a:r>
              <a:rPr dirty="0">
                <a:latin typeface="Courier"/>
              </a:rPr>
              <a:t>: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Independent variable is just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rumber</a:t>
            </a:r>
            <a:r>
              <a:rPr i="1" dirty="0">
                <a:solidFill>
                  <a:srgbClr val="60A0B0"/>
                </a:solidFill>
                <a:latin typeface="Courier"/>
              </a:rPr>
              <a:t> of floors   </a:t>
            </a:r>
            <a:br>
              <a:rPr dirty="0"/>
            </a:br>
            <a:r>
              <a:rPr dirty="0">
                <a:latin typeface="Courier"/>
              </a:rPr>
              <a:t>    floor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pm.Data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"floor"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radon_data.floor.values</a:t>
            </a:r>
            <a:r>
              <a:rPr dirty="0">
                <a:latin typeface="Courier"/>
              </a:rPr>
              <a:t>) 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Priors for unknown model parameters</a:t>
            </a:r>
            <a:br>
              <a:rPr dirty="0"/>
            </a:br>
            <a:r>
              <a:rPr dirty="0">
                <a:latin typeface="Courier"/>
              </a:rPr>
              <a:t>    betas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pm.Normal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"betas"</a:t>
            </a:r>
            <a:r>
              <a:rPr dirty="0">
                <a:latin typeface="Courier"/>
              </a:rPr>
              <a:t>, mu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 sigma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100</a:t>
            </a:r>
            <a:r>
              <a:rPr dirty="0">
                <a:latin typeface="Courier"/>
              </a:rPr>
              <a:t>, shape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sigma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pm.HalfCauchy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"sigma"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Deterministic expected value of outcome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radon_est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betas[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betas[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floor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Likelihood (sampling distribution) of observations</a:t>
            </a:r>
            <a:br>
              <a:rPr dirty="0"/>
            </a:br>
            <a:r>
              <a:rPr dirty="0">
                <a:latin typeface="Courier"/>
              </a:rPr>
              <a:t>    y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pm.Normal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"y"</a:t>
            </a:r>
            <a:r>
              <a:rPr dirty="0">
                <a:latin typeface="Courier"/>
              </a:rPr>
              <a:t>, mu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radon_est</a:t>
            </a:r>
            <a:r>
              <a:rPr dirty="0">
                <a:latin typeface="Courier"/>
              </a:rPr>
              <a:t>, sigma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sigma, observed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radon_data.log_radon</a:t>
            </a:r>
            <a:r>
              <a:rPr dirty="0">
                <a:latin typeface="Courier"/>
              </a:rPr>
              <a:t>)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Pooled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530" y="980330"/>
            <a:ext cx="8229600" cy="613409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The sampling traces</a:t>
            </a:r>
            <a:r>
              <a:rPr lang="en-US" dirty="0"/>
              <a:t> and statistics</a:t>
            </a:r>
            <a:r>
              <a:rPr dirty="0"/>
              <a:t> look reasonable for the t</a:t>
            </a:r>
            <a:r>
              <a:rPr lang="en-US" dirty="0"/>
              <a:t>hree</a:t>
            </a:r>
            <a:r>
              <a:rPr dirty="0"/>
              <a:t> coefficients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B45827-459A-86A8-B0EE-47A19E9C4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287034"/>
            <a:ext cx="6930390" cy="2348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E51761-F121-DDCB-555A-ED174E0AB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49" y="3634654"/>
            <a:ext cx="4277031" cy="14783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959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Posterior Predictive Checks for Pooled Model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F8FB9-0F46-EF35-296E-E0A51E7F5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781" y="737275"/>
            <a:ext cx="3882586" cy="436026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958055-EE8D-79CD-9765-B5A9104C5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4282440" cy="389266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/>
              <a:t>Posterior predictive checks show good fit</a:t>
            </a:r>
          </a:p>
          <a:p>
            <a:r>
              <a:rPr lang="en-US" sz="2000" dirty="0"/>
              <a:t>Predicted close to the observed response</a:t>
            </a:r>
          </a:p>
          <a:p>
            <a:r>
              <a:rPr lang="en-US" sz="2000" dirty="0"/>
              <a:t>The Bayesian p-value shows some positive skew </a:t>
            </a:r>
          </a:p>
          <a:p>
            <a:r>
              <a:rPr lang="en-US" sz="2000" dirty="0"/>
              <a:t>Bayesian u-value is within credible interval of 1.0 </a:t>
            </a: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Many real-world datasets have discrete categories or strata</a:t>
            </a:r>
          </a:p>
          <a:p>
            <a:pPr lvl="0"/>
            <a:r>
              <a:t>Example, a chemist might measure a reaction rate at several discrete levels of pH and temperature</a:t>
            </a:r>
          </a:p>
          <a:p>
            <a:pPr lvl="0"/>
            <a:r>
              <a:t>Example, demographic categories and different regions</a:t>
            </a:r>
          </a:p>
          <a:p>
            <a:pPr lvl="0"/>
            <a:r>
              <a:t>Apply an hierarchical Bayes model for these situations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F1E95-A7FF-E407-917D-230080BDD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0ABFE-58DC-2D84-02C7-0A7D0F3B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Inference on the</a:t>
            </a:r>
            <a:r>
              <a:rPr lang="en-US" dirty="0"/>
              <a:t> Pooled </a:t>
            </a:r>
            <a:r>
              <a:rPr dirty="0"/>
              <a:t> </a:t>
            </a:r>
            <a:r>
              <a:rPr lang="en-US" dirty="0"/>
              <a:t>M</a:t>
            </a:r>
            <a:r>
              <a:rPr dirty="0"/>
              <a:t>odel </a:t>
            </a:r>
            <a:r>
              <a:rPr lang="en-US" dirty="0"/>
              <a:t>P</a:t>
            </a:r>
            <a:r>
              <a:rPr dirty="0"/>
              <a:t>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D9B643-9F04-A60B-D0FC-488F35017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961959"/>
            <a:ext cx="3851969" cy="3975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BA7CF00-C306-7FA9-0811-D83B973640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530" y="1664970"/>
                <a:ext cx="4282440" cy="3208020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Examine HDI of model parameters</a:t>
                </a:r>
              </a:p>
              <a:p>
                <a:r>
                  <a:rPr lang="en-US" sz="2000" dirty="0"/>
                  <a:t>Intercept,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, has narrow HDI</a:t>
                </a:r>
              </a:p>
              <a:p>
                <a:r>
                  <a:rPr lang="en-US" sz="2000" dirty="0"/>
                  <a:t>Slope,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, has a wider HDI, indicating higher uncertainty</a:t>
                </a:r>
              </a:p>
              <a:p>
                <a:r>
                  <a:rPr lang="en-US" sz="2000" dirty="0"/>
                  <a:t>Scale,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, has narrow HDI</a:t>
                </a:r>
                <a:endParaRPr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BA7CF00-C306-7FA9-0811-D83B973640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530" y="1664970"/>
                <a:ext cx="4282440" cy="3208020"/>
              </a:xfrm>
              <a:blipFill>
                <a:blip r:embed="rId3"/>
                <a:stretch>
                  <a:fillRect l="-1567" t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665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33867-7487-5410-F5F0-45764DF53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BCB6-61D6-EFE7-65F0-9292366E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35494-38AC-CEAE-091F-CA5A17905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dirty="0"/>
              <a:t>Next we test</a:t>
            </a:r>
            <a:r>
              <a:rPr dirty="0"/>
              <a:t> a</a:t>
            </a:r>
            <a:r>
              <a:rPr lang="en-US" dirty="0"/>
              <a:t>n</a:t>
            </a:r>
            <a:r>
              <a:rPr dirty="0"/>
              <a:t> </a:t>
            </a:r>
            <a:r>
              <a:rPr lang="en-US" b="1" dirty="0" err="1"/>
              <a:t>unp</a:t>
            </a:r>
            <a:r>
              <a:rPr b="1" dirty="0" err="1"/>
              <a:t>ooled</a:t>
            </a:r>
            <a:r>
              <a:rPr b="1" dirty="0"/>
              <a:t> model</a:t>
            </a:r>
          </a:p>
          <a:p>
            <a:pPr lvl="0"/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 is a linear regression model of the log of Radon concentration</a:t>
            </a:r>
          </a:p>
          <a:p>
            <a:pPr lvl="0"/>
            <a:r>
              <a:rPr lang="en-US" dirty="0"/>
              <a:t>Each category level has independent model coefficients </a:t>
            </a:r>
            <a:endParaRPr dirty="0"/>
          </a:p>
          <a:p>
            <a:pPr lvl="0"/>
            <a:r>
              <a:rPr dirty="0"/>
              <a:t>Coefficient values </a:t>
            </a:r>
            <a:r>
              <a:rPr lang="en-US" dirty="0"/>
              <a:t>are independently </a:t>
            </a:r>
            <a:r>
              <a:rPr dirty="0"/>
              <a:t>computed from the data </a:t>
            </a:r>
            <a:r>
              <a:rPr lang="en-US" dirty="0"/>
              <a:t>for each county</a:t>
            </a:r>
          </a:p>
          <a:p>
            <a:pPr lvl="0"/>
            <a:r>
              <a:rPr lang="en-US" dirty="0"/>
              <a:t>Observations are </a:t>
            </a:r>
            <a:r>
              <a:rPr lang="en-US" dirty="0" err="1"/>
              <a:t>iid</a:t>
            </a:r>
            <a:r>
              <a:rPr lang="en-US" dirty="0"/>
              <a:t> within each county </a:t>
            </a:r>
            <a:endParaRPr dirty="0"/>
          </a:p>
          <a:p>
            <a:pPr lvl="0"/>
            <a:r>
              <a:rPr dirty="0"/>
              <a:t>We assume the observations </a:t>
            </a:r>
            <a:r>
              <a:rPr b="1" dirty="0"/>
              <a:t>within</a:t>
            </a:r>
            <a:r>
              <a:rPr dirty="0"/>
              <a:t> each county are </a:t>
            </a:r>
            <a:r>
              <a:rPr b="1" dirty="0">
                <a:hlinkClick r:id="rId2"/>
              </a:rPr>
              <a:t>exchangeable</a:t>
            </a:r>
            <a:r>
              <a:rPr b="1" dirty="0"/>
              <a:t> </a:t>
            </a:r>
            <a:r>
              <a:rPr dirty="0"/>
              <a:t>with each other</a:t>
            </a:r>
            <a:r>
              <a:rPr lang="en-US" dirty="0"/>
              <a:t>, but not between counties</a:t>
            </a:r>
          </a:p>
          <a:p>
            <a:pPr lvl="0"/>
            <a:r>
              <a:rPr lang="en-US" dirty="0"/>
              <a:t>Can pool some coefficients, e.g. dispersion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4445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4184E-B22C-E8E0-3A16-01C7A845E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EF3E0-AA0E-8CFC-6EA4-E8D39A95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70DC6C-EB64-0738-AB85-446DAD53AA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Next we test an </a:t>
                </a:r>
                <a:r>
                  <a:rPr lang="en-US" b="1" dirty="0" err="1"/>
                  <a:t>unpooled</a:t>
                </a:r>
                <a:r>
                  <a:rPr lang="en-US" b="1" dirty="0"/>
                  <a:t> model</a:t>
                </a:r>
              </a:p>
              <a:p>
                <a:pPr lvl="0"/>
                <a:r>
                  <a:rPr lang="en-US" dirty="0"/>
                  <a:t>Typically for a regression model the </a:t>
                </a:r>
                <a:r>
                  <a:rPr lang="en-US" dirty="0" err="1"/>
                  <a:t>unpooled</a:t>
                </a:r>
                <a:r>
                  <a:rPr lang="en-US" dirty="0"/>
                  <a:t> model uses a Normal likelihood model: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r>
                  <a:rPr lang="en-US" dirty="0"/>
                  <a:t>Where the subscript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indicates values specific to a county</a:t>
                </a:r>
              </a:p>
              <a:p>
                <a:r>
                  <a:rPr lang="en-US" dirty="0"/>
                  <a:t>The value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computed </a:t>
                </a:r>
                <a:r>
                  <a:rPr lang="en-US" b="1" dirty="0"/>
                  <a:t>deterministically</a:t>
                </a:r>
                <a:r>
                  <a:rPr lang="en-US" dirty="0"/>
                  <a:t> using the model coefficient vector,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𝑟𝑎𝑑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0"/>
                <a:r>
                  <a:rPr lang="en-US" dirty="0"/>
                  <a:t>Binary independent variable,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, the presence of a basement in the house in county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70DC6C-EB64-0738-AB85-446DAD53AA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7609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231B0-D331-B092-12C9-F27A12269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87365-D063-A726-3DB5-0ADC17D17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 err="1"/>
              <a:t>Unp</a:t>
            </a:r>
            <a:r>
              <a:rPr sz="3200" b="0" dirty="0" err="1"/>
              <a:t>ooled</a:t>
            </a:r>
            <a:r>
              <a:rPr sz="3200" b="0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E54D9ED-3A8C-7C6C-A59B-DD2782384663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What</a:t>
                </a:r>
                <a:endParaRPr lang="en-US" sz="2000" b="1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Normal likelihood model: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model has county specific parameters parameters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endParaRPr lang="ar-AE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County specific prior distribution of the parameters: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E54D9ED-3A8C-7C6C-A59B-DD2782384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  <a:blipFill>
                <a:blip r:embed="rId2"/>
                <a:stretch>
                  <a:fillRect l="-1757" t="-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5C45F30-21CC-BB44-04C0-1072DC78F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946" y="2122170"/>
            <a:ext cx="5185574" cy="199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65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EFF6D-046F-7FD8-5F62-E2EA63865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A3EF-D963-4C38-DBBE-C5F23AA8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40866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 err="1"/>
              <a:t>Unp</a:t>
            </a:r>
            <a:r>
              <a:rPr sz="3200" b="0" dirty="0" err="1"/>
              <a:t>ooled</a:t>
            </a:r>
            <a:r>
              <a:rPr sz="3200" b="0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260611B-8455-7E66-D7A2-4F42956D8BDA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4861558" cy="2807579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What is the difference between the pooled and </a:t>
                </a:r>
                <a:r>
                  <a:rPr lang="en-US" sz="2000" dirty="0" err="1"/>
                  <a:t>unpooled</a:t>
                </a:r>
                <a:r>
                  <a:rPr lang="en-US" sz="2000" dirty="0"/>
                  <a:t> model?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Pooled model has only one set of coefficients for all categories 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 err="1"/>
                  <a:t>Unpooled</a:t>
                </a:r>
                <a:r>
                  <a:rPr lang="en-US" sz="2000" dirty="0"/>
                  <a:t> model has independently determined coefficients for each category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plate notation indicates there are multiple independent cases, denoted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260611B-8455-7E66-D7A2-4F42956D8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4861558" cy="2807579"/>
              </a:xfrm>
              <a:blipFill>
                <a:blip r:embed="rId2"/>
                <a:stretch>
                  <a:fillRect l="-1253" t="-1085" r="-1629" b="-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A03BE46-3C91-0D00-DA90-1630DCD62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945" y="1822928"/>
            <a:ext cx="3664659" cy="141232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041CF86-6873-F7AF-6717-FE9033023CE2}"/>
              </a:ext>
            </a:extLst>
          </p:cNvPr>
          <p:cNvSpPr/>
          <p:nvPr/>
        </p:nvSpPr>
        <p:spPr>
          <a:xfrm>
            <a:off x="1127760" y="3787140"/>
            <a:ext cx="2644140" cy="108966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0C8E8-A9EA-50F3-E23C-B82A966959A8}"/>
                  </a:ext>
                </a:extLst>
              </p:cNvPr>
              <p:cNvSpPr txBox="1"/>
              <p:nvPr/>
            </p:nvSpPr>
            <p:spPr>
              <a:xfrm>
                <a:off x="3107628" y="4492139"/>
                <a:ext cx="619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0C8E8-A9EA-50F3-E23C-B82A96695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628" y="4492139"/>
                <a:ext cx="61916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822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FBBD9-767F-BD9D-7E0D-FBCA30E7C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FC60E-C63A-9EDC-B069-60C911B61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" y="64770"/>
            <a:ext cx="8229600" cy="476011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Defining and Sampling the </a:t>
            </a: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671B8-F8FD-25B1-C782-70AB92D27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0781"/>
            <a:ext cx="8229600" cy="4545569"/>
          </a:xfrm>
        </p:spPr>
        <p:txBody>
          <a:bodyPr>
            <a:normAutofit fontScale="55000" lnSpcReduction="20000"/>
          </a:bodyPr>
          <a:lstStyle/>
          <a:p>
            <a:pPr marL="0" lvl="0" indent="0">
              <a:buNone/>
            </a:pPr>
            <a:r>
              <a:rPr sz="3300" dirty="0"/>
              <a:t>Sampling model defined by this code:</a:t>
            </a:r>
            <a:endParaRPr lang="en-US" sz="3300" dirty="0"/>
          </a:p>
          <a:p>
            <a:pPr marL="0" lvl="0" indent="0">
              <a:buNone/>
            </a:pPr>
            <a:endParaRPr lang="en-US" sz="1800" dirty="0">
              <a:latin typeface="Courier"/>
            </a:endParaRPr>
          </a:p>
          <a:p>
            <a:pPr marL="0" lvl="0" indent="0">
              <a:buNone/>
            </a:pPr>
            <a:r>
              <a:rPr lang="en-US" dirty="0">
                <a:latin typeface="Courier"/>
              </a:rPr>
              <a:t>with </a:t>
            </a:r>
            <a:r>
              <a:rPr lang="en-US" dirty="0" err="1">
                <a:latin typeface="Courier"/>
              </a:rPr>
              <a:t>pm.Model</a:t>
            </a:r>
            <a:r>
              <a:rPr lang="en-US" dirty="0">
                <a:latin typeface="Courier"/>
              </a:rPr>
              <a:t>(coords=coords) as </a:t>
            </a:r>
            <a:r>
              <a:rPr lang="en-US" dirty="0" err="1">
                <a:latin typeface="Courier"/>
              </a:rPr>
              <a:t>unpooled_model</a:t>
            </a:r>
            <a:r>
              <a:rPr lang="en-US" dirty="0">
                <a:latin typeface="Courier"/>
              </a:rPr>
              <a:t>:</a:t>
            </a:r>
            <a:endParaRPr dirty="0"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Independent parameters for each county    </a:t>
            </a:r>
          </a:p>
          <a:p>
            <a:pPr lvl="0" indent="0">
              <a:buNone/>
            </a:pPr>
            <a:r>
              <a:rPr lang="en-US" b="1" dirty="0" err="1">
                <a:latin typeface="Courier"/>
              </a:rPr>
              <a:t>county_idx</a:t>
            </a:r>
            <a:r>
              <a:rPr lang="en-US" b="1" dirty="0">
                <a:latin typeface="Courier"/>
              </a:rPr>
              <a:t> = </a:t>
            </a:r>
            <a:r>
              <a:rPr lang="en-US" b="1" dirty="0" err="1">
                <a:latin typeface="Courier"/>
              </a:rPr>
              <a:t>pm.Data</a:t>
            </a:r>
            <a:r>
              <a:rPr lang="en-US" b="1" dirty="0">
                <a:latin typeface="Courier"/>
              </a:rPr>
              <a:t>("</a:t>
            </a:r>
            <a:r>
              <a:rPr lang="en-US" b="1" dirty="0" err="1">
                <a:latin typeface="Courier"/>
              </a:rPr>
              <a:t>county_idx</a:t>
            </a:r>
            <a:r>
              <a:rPr lang="en-US" b="1" dirty="0">
                <a:latin typeface="Courier"/>
              </a:rPr>
              <a:t>", </a:t>
            </a:r>
            <a:r>
              <a:rPr lang="en-US" b="1" dirty="0" err="1">
                <a:latin typeface="Courier"/>
              </a:rPr>
              <a:t>county_idxs</a:t>
            </a:r>
            <a:r>
              <a:rPr lang="en-US" b="1" dirty="0">
                <a:latin typeface="Courier"/>
              </a:rPr>
              <a:t>, dims="</a:t>
            </a:r>
            <a:r>
              <a:rPr lang="en-US" b="1" dirty="0" err="1">
                <a:latin typeface="Courier"/>
              </a:rPr>
              <a:t>obs_id</a:t>
            </a:r>
            <a:r>
              <a:rPr lang="en-US" b="1" dirty="0">
                <a:latin typeface="Courier"/>
              </a:rPr>
              <a:t>")   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floor = </a:t>
            </a:r>
            <a:r>
              <a:rPr lang="en-US" b="1" dirty="0" err="1">
                <a:latin typeface="Courier"/>
              </a:rPr>
              <a:t>pm.Data</a:t>
            </a:r>
            <a:r>
              <a:rPr lang="en-US" b="1" dirty="0">
                <a:latin typeface="Courier"/>
              </a:rPr>
              <a:t>("floor", </a:t>
            </a:r>
            <a:r>
              <a:rPr lang="en-US" b="1" dirty="0" err="1">
                <a:latin typeface="Courier"/>
              </a:rPr>
              <a:t>radon_data.floor.values</a:t>
            </a:r>
            <a:r>
              <a:rPr lang="en-US" b="1" dirty="0">
                <a:latin typeface="Courier"/>
              </a:rPr>
              <a:t>, dims="</a:t>
            </a:r>
            <a:r>
              <a:rPr lang="en-US" b="1" dirty="0" err="1">
                <a:latin typeface="Courier"/>
              </a:rPr>
              <a:t>obs_id</a:t>
            </a:r>
            <a:r>
              <a:rPr lang="en-US" b="1" dirty="0">
                <a:latin typeface="Courier"/>
              </a:rPr>
              <a:t>", mutable=True)    </a:t>
            </a:r>
          </a:p>
          <a:p>
            <a:pPr lvl="0" indent="0">
              <a:buNone/>
            </a:pPr>
            <a:endParaRPr lang="en-US" b="1" dirty="0">
              <a:solidFill>
                <a:srgbClr val="007020"/>
              </a:solidFill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Beta coefficient priors for each county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Beta0 = </a:t>
            </a:r>
            <a:r>
              <a:rPr lang="en-US" b="1" dirty="0" err="1">
                <a:latin typeface="Courier"/>
              </a:rPr>
              <a:t>pm.Normal</a:t>
            </a:r>
            <a:r>
              <a:rPr lang="en-US" b="1" dirty="0">
                <a:latin typeface="Courier"/>
              </a:rPr>
              <a:t>("Beta0", 0, sigma=100, dims="county")   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Beta1 = </a:t>
            </a:r>
            <a:r>
              <a:rPr lang="en-US" b="1" dirty="0" err="1">
                <a:latin typeface="Courier"/>
              </a:rPr>
              <a:t>pm.Normal</a:t>
            </a:r>
            <a:r>
              <a:rPr lang="en-US" b="1" dirty="0">
                <a:latin typeface="Courier"/>
              </a:rPr>
              <a:t>("Beta1", 0, sigma=100, dims="county")    </a:t>
            </a:r>
          </a:p>
          <a:p>
            <a:pPr lvl="0" indent="0">
              <a:buNone/>
            </a:pPr>
            <a:endParaRPr lang="en-US" b="1" dirty="0">
              <a:solidFill>
                <a:srgbClr val="007020"/>
              </a:solidFill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Model error prior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eps = </a:t>
            </a:r>
            <a:r>
              <a:rPr lang="en-US" b="1" dirty="0" err="1">
                <a:latin typeface="Courier"/>
              </a:rPr>
              <a:t>pm.HalfCauchy</a:t>
            </a:r>
            <a:r>
              <a:rPr lang="en-US" b="1" dirty="0">
                <a:latin typeface="Courier"/>
              </a:rPr>
              <a:t>("eps", 5)    </a:t>
            </a:r>
          </a:p>
          <a:p>
            <a:pPr lvl="0" indent="0">
              <a:buNone/>
            </a:pPr>
            <a:endParaRPr lang="en-US" b="1" dirty="0">
              <a:solidFill>
                <a:srgbClr val="007020"/>
              </a:solidFill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Model prediction of radon level by </a:t>
            </a:r>
            <a:r>
              <a:rPr lang="en-US" b="1" dirty="0" err="1">
                <a:solidFill>
                  <a:srgbClr val="007020"/>
                </a:solidFill>
                <a:latin typeface="Courier"/>
              </a:rPr>
              <a:t>county_idx</a:t>
            </a:r>
            <a:r>
              <a:rPr lang="en-US" b="1" dirty="0">
                <a:solidFill>
                  <a:srgbClr val="007020"/>
                </a:solidFill>
                <a:latin typeface="Courier"/>
              </a:rPr>
              <a:t> translates to </a:t>
            </a: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#[0, 0, 0, 1, 1, ...], we link multiple household measures in a county    </a:t>
            </a: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to </a:t>
            </a:r>
            <a:r>
              <a:rPr lang="en-US" b="1" dirty="0" err="1">
                <a:solidFill>
                  <a:srgbClr val="007020"/>
                </a:solidFill>
                <a:latin typeface="Courier"/>
              </a:rPr>
              <a:t>unpooled</a:t>
            </a:r>
            <a:r>
              <a:rPr lang="en-US" b="1" dirty="0">
                <a:solidFill>
                  <a:srgbClr val="007020"/>
                </a:solidFill>
                <a:latin typeface="Courier"/>
              </a:rPr>
              <a:t> coefficients.    </a:t>
            </a:r>
          </a:p>
          <a:p>
            <a:pPr lvl="0" indent="0">
              <a:buNone/>
            </a:pPr>
            <a:r>
              <a:rPr lang="en-US" b="1" dirty="0" err="1">
                <a:latin typeface="Courier"/>
              </a:rPr>
              <a:t>radon_est</a:t>
            </a:r>
            <a:r>
              <a:rPr lang="en-US" b="1" dirty="0">
                <a:latin typeface="Courier"/>
              </a:rPr>
              <a:t> = Beta0[</a:t>
            </a:r>
            <a:r>
              <a:rPr lang="en-US" b="1" dirty="0" err="1">
                <a:latin typeface="Courier"/>
              </a:rPr>
              <a:t>county_idx</a:t>
            </a:r>
            <a:r>
              <a:rPr lang="en-US" b="1" dirty="0">
                <a:latin typeface="Courier"/>
              </a:rPr>
              <a:t>] + Beta1[</a:t>
            </a:r>
            <a:r>
              <a:rPr lang="en-US" b="1" dirty="0" err="1">
                <a:latin typeface="Courier"/>
              </a:rPr>
              <a:t>county_idx</a:t>
            </a:r>
            <a:r>
              <a:rPr lang="en-US" b="1" dirty="0">
                <a:latin typeface="Courier"/>
              </a:rPr>
              <a:t>] * floor    </a:t>
            </a:r>
          </a:p>
          <a:p>
            <a:pPr lvl="0" indent="0">
              <a:buNone/>
            </a:pPr>
            <a:endParaRPr lang="en-US" b="1" dirty="0"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Data likelihood   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y = </a:t>
            </a:r>
            <a:r>
              <a:rPr lang="en-US" b="1" dirty="0" err="1">
                <a:latin typeface="Courier"/>
              </a:rPr>
              <a:t>pm.Normal</a:t>
            </a:r>
            <a:r>
              <a:rPr lang="en-US" b="1" dirty="0">
                <a:latin typeface="Courier"/>
              </a:rPr>
              <a:t>("y", </a:t>
            </a:r>
            <a:r>
              <a:rPr lang="en-US" b="1" dirty="0" err="1">
                <a:latin typeface="Courier"/>
              </a:rPr>
              <a:t>radon_est</a:t>
            </a:r>
            <a:r>
              <a:rPr lang="en-US" b="1" dirty="0">
                <a:latin typeface="Courier"/>
              </a:rPr>
              <a:t>, sigma=eps, observed=</a:t>
            </a:r>
            <a:r>
              <a:rPr lang="en-US" b="1" dirty="0" err="1">
                <a:latin typeface="Courier"/>
              </a:rPr>
              <a:t>radon_data.log_radon</a:t>
            </a:r>
            <a:r>
              <a:rPr lang="en-US" b="1" dirty="0">
                <a:latin typeface="Courier"/>
              </a:rPr>
              <a:t>, dims="</a:t>
            </a:r>
            <a:r>
              <a:rPr lang="en-US" b="1" dirty="0" err="1">
                <a:latin typeface="Courier"/>
              </a:rPr>
              <a:t>obs_id</a:t>
            </a:r>
            <a:r>
              <a:rPr lang="en-US" b="1" dirty="0">
                <a:latin typeface="Courier"/>
              </a:rPr>
              <a:t>")</a:t>
            </a:r>
            <a:endParaRPr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96385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EB784-8CA8-513D-B361-A68E7A5C7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C9E4-3C54-0453-0842-EF399924F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</a:t>
            </a: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35693-6340-A79A-C263-EB7B350A3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8229600" cy="613409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The sampling traces</a:t>
            </a:r>
            <a:r>
              <a:rPr lang="en-US" dirty="0"/>
              <a:t> show </a:t>
            </a:r>
            <a:r>
              <a:rPr lang="en-US" b="1" dirty="0"/>
              <a:t>independent values by county </a:t>
            </a:r>
            <a:r>
              <a:rPr lang="en-US" dirty="0"/>
              <a:t>for two of </a:t>
            </a:r>
            <a:r>
              <a:rPr dirty="0"/>
              <a:t>t</a:t>
            </a:r>
            <a:r>
              <a:rPr lang="en-US" dirty="0"/>
              <a:t>hree</a:t>
            </a:r>
            <a:r>
              <a:rPr dirty="0"/>
              <a:t>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75C1A475-4B32-0C7A-B9DD-4D474E495F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000" y="1772460"/>
                <a:ext cx="2225040" cy="316506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287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145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003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0861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 are quite different by county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Cambria Math" panose="02040503050406030204" pitchFamily="18" charset="0"/>
                  </a:rPr>
                  <a:t>Slope,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and similar between counties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Dispersion,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000" dirty="0"/>
                  <a:t>, is pooled between counties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ar-AE" sz="2000" dirty="0"/>
              </a:p>
            </p:txBody>
          </p:sp>
        </mc:Choice>
        <mc:Fallback xmlns="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75C1A475-4B32-0C7A-B9DD-4D474E495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772460"/>
                <a:ext cx="2225040" cy="3165061"/>
              </a:xfrm>
              <a:prstGeom prst="rect">
                <a:avLst/>
              </a:prstGeom>
              <a:blipFill>
                <a:blip r:embed="rId3"/>
                <a:stretch>
                  <a:fillRect l="-2466" t="-963" r="-4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D0C2478-99FA-8B2A-5030-90F2ED5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982" y="1626870"/>
            <a:ext cx="6382968" cy="32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64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6484E-2B0B-C9F8-AAD9-A2B56C752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90CB9-DBA1-DBE7-F679-F4E24083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</a:t>
            </a: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8E0BC-564F-6438-332A-254C46595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8229600" cy="61340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The sampling </a:t>
            </a:r>
            <a:r>
              <a:rPr lang="en-US" dirty="0"/>
              <a:t>statistics</a:t>
            </a:r>
            <a:r>
              <a:rPr dirty="0"/>
              <a:t> </a:t>
            </a:r>
            <a:r>
              <a:rPr lang="en-US" dirty="0"/>
              <a:t>are good for all </a:t>
            </a:r>
            <a:r>
              <a:rPr dirty="0"/>
              <a:t>coefficients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5E81B-7F65-E085-C8BF-3515C76D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92" y="1447800"/>
            <a:ext cx="4487912" cy="359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27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56D8B-B245-FC1D-7A67-7502FE53D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F1E2-AA7D-8F79-94A9-24676A38A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Posterior Predictive Checks for</a:t>
            </a:r>
            <a:r>
              <a:rPr dirty="0"/>
              <a:t> </a:t>
            </a: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2EFDE-33F6-A6C7-436E-2065C0A64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4724400" cy="89038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Posterior predictive checks show the </a:t>
            </a:r>
            <a:r>
              <a:rPr lang="en-US" dirty="0" err="1"/>
              <a:t>unpooled</a:t>
            </a:r>
            <a:r>
              <a:rPr lang="en-US" dirty="0"/>
              <a:t> model in a poor fit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C0910-09D1-EF37-84D5-B68A51152C8F}"/>
              </a:ext>
            </a:extLst>
          </p:cNvPr>
          <p:cNvSpPr txBox="1">
            <a:spLocks/>
          </p:cNvSpPr>
          <p:nvPr/>
        </p:nvSpPr>
        <p:spPr>
          <a:xfrm>
            <a:off x="457201" y="1837580"/>
            <a:ext cx="4495799" cy="310113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posterior predictive mean deviates from the observed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Bayesian p-value shows a skew compared to the ideal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Bayesian u-value is well outside the desired credible interval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801E8E-0EB7-3F9D-B4F8-EC7596F35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370" y="980957"/>
            <a:ext cx="3680459" cy="412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69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83F67-61ED-D717-809C-0788BB84E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32C18-86C8-045C-7C2F-D3C7198A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9316-7ADF-2752-D6E6-71015F71D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US" dirty="0"/>
              <a:t>Finally, we test</a:t>
            </a:r>
            <a:r>
              <a:rPr dirty="0"/>
              <a:t> a</a:t>
            </a:r>
            <a:r>
              <a:rPr lang="en-US" dirty="0"/>
              <a:t>n</a:t>
            </a:r>
            <a:r>
              <a:rPr dirty="0"/>
              <a:t> </a:t>
            </a:r>
            <a:r>
              <a:rPr lang="en-US" b="1" dirty="0"/>
              <a:t>Hierarchical Model</a:t>
            </a:r>
            <a:endParaRPr b="1" dirty="0"/>
          </a:p>
          <a:p>
            <a:pPr lvl="0"/>
            <a:r>
              <a:rPr lang="en-US" dirty="0"/>
              <a:t>The </a:t>
            </a:r>
            <a:r>
              <a:rPr lang="en-US" dirty="0" err="1"/>
              <a:t>unpooled</a:t>
            </a:r>
            <a:r>
              <a:rPr lang="en-US" dirty="0"/>
              <a:t> model has resulted in a poor fit   </a:t>
            </a:r>
          </a:p>
          <a:p>
            <a:pPr lvl="0"/>
            <a:r>
              <a:rPr lang="en-US" dirty="0"/>
              <a:t>The hierarchical model is organized from top to bottom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Hierarchical model has common </a:t>
            </a:r>
            <a:r>
              <a:rPr lang="en-US" b="1" dirty="0"/>
              <a:t>hyperpriors</a:t>
            </a:r>
            <a:r>
              <a:rPr lang="en-US" dirty="0"/>
              <a:t> at the top level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Each category level has a prior for the coeffects at the level below the hyperpriors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Coefficient values at the bottom level are computed starting with the prior values</a:t>
            </a:r>
          </a:p>
          <a:p>
            <a:pPr lvl="0"/>
            <a:r>
              <a:rPr lang="en-US" dirty="0"/>
              <a:t>Observations are </a:t>
            </a:r>
            <a:r>
              <a:rPr lang="en-US" dirty="0" err="1"/>
              <a:t>iid</a:t>
            </a:r>
            <a:r>
              <a:rPr lang="en-US" dirty="0"/>
              <a:t> within each county </a:t>
            </a:r>
          </a:p>
          <a:p>
            <a:pPr lvl="0"/>
            <a:r>
              <a:rPr lang="en-US" dirty="0"/>
              <a:t>We assume the observations </a:t>
            </a:r>
            <a:r>
              <a:rPr lang="en-US" b="1" dirty="0"/>
              <a:t>within</a:t>
            </a:r>
            <a:r>
              <a:rPr lang="en-US" dirty="0"/>
              <a:t> each county are </a:t>
            </a:r>
            <a:r>
              <a:rPr lang="en-US" b="1" dirty="0">
                <a:hlinkClick r:id="rId2"/>
              </a:rPr>
              <a:t>exchangeable</a:t>
            </a:r>
            <a:r>
              <a:rPr lang="en-US" b="1" dirty="0"/>
              <a:t> </a:t>
            </a:r>
            <a:r>
              <a:rPr lang="en-US" dirty="0"/>
              <a:t>with each other, but not between counties</a:t>
            </a:r>
          </a:p>
          <a:p>
            <a:pPr lvl="0"/>
            <a:r>
              <a:rPr lang="en-US" dirty="0"/>
              <a:t>Can pool some coefficients, e.g. dispersion </a:t>
            </a:r>
          </a:p>
          <a:p>
            <a:pPr lvl="0"/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1523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Key points in this lesson:</a:t>
            </a:r>
          </a:p>
          <a:p>
            <a:pPr marL="342900" lvl="0" indent="-342900">
              <a:buAutoNum type="arabicPeriod"/>
            </a:pPr>
            <a:r>
              <a:t>Pooled vs. unpooled models</a:t>
            </a:r>
          </a:p>
          <a:p>
            <a:pPr marL="342900" lvl="0" indent="-342900">
              <a:buAutoNum type="arabicPeriod"/>
            </a:pPr>
            <a:r>
              <a:t>Defining hierarchical models through hyperpriors and priors</a:t>
            </a:r>
          </a:p>
          <a:p>
            <a:pPr marL="342900" lvl="0" indent="-342900">
              <a:buAutoNum type="arabicPeriod"/>
            </a:pPr>
            <a:r>
              <a:t>Evaluation and comparison of Bayesian models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A45A2-1EDA-EEAC-59E9-E89663FF0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34B72-2394-EDAA-2E09-9ECF09850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/>
              <a:t>Hierarchical </a:t>
            </a:r>
            <a:r>
              <a:rPr sz="3200" b="0" dirty="0"/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99CFB7F-B1C9-CB3C-20C3-345302771D91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Hierarchical model start with priors</a:t>
                </a:r>
                <a:endParaRPr lang="en-US" sz="2000" b="1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Pooled hyperparameters at top level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County specific priors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 parameters at middle level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Pooled prior for parameter,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ar-AE" sz="20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99CFB7F-B1C9-CB3C-20C3-345302771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  <a:blipFill>
                <a:blip r:embed="rId2"/>
                <a:stretch>
                  <a:fillRect l="-1757" t="-734" b="-5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3C8E2EF-E734-5BCD-E76B-96C9E1F40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04" y="1604011"/>
            <a:ext cx="5240856" cy="27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75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976BB-1C60-9530-C4D8-1A7B92894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EBE6E-3A68-80B3-D35B-3C75FCB33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/>
              <a:t>Hierarchical </a:t>
            </a:r>
            <a:r>
              <a:rPr sz="3200" b="0" dirty="0"/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BEA480C-3F31-782F-DFED-2235F5A9DAFA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Hierarchical model has likelihood at bottom level </a:t>
                </a:r>
                <a:endParaRPr lang="en-US" sz="2000" b="1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At bottom level, county specific Normal likelihood model: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lvl="0"/>
                <a:endParaRPr lang="en-US" sz="20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BEA480C-3F31-782F-DFED-2235F5A9DA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  <a:blipFill>
                <a:blip r:embed="rId2"/>
                <a:stretch>
                  <a:fillRect l="-1757" t="-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B68D340-4032-D336-CFA4-4E559B271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04" y="1604011"/>
            <a:ext cx="5240856" cy="27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41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9D94E-548F-1500-C3C1-BA9F610D4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AA68-1FDE-4385-246C-3F50FA968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" y="64770"/>
            <a:ext cx="8229600" cy="476011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Defining and Sampling the </a:t>
            </a:r>
            <a:r>
              <a:rPr lang="en-US" dirty="0"/>
              <a:t>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ADA3-E584-AC70-7D39-AB74EC329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0781"/>
            <a:ext cx="8401050" cy="4408409"/>
          </a:xfrm>
        </p:spPr>
        <p:txBody>
          <a:bodyPr>
            <a:normAutofit fontScale="25000" lnSpcReduction="20000"/>
          </a:bodyPr>
          <a:lstStyle/>
          <a:p>
            <a:pPr marL="0" lvl="0" indent="0">
              <a:buNone/>
            </a:pPr>
            <a:r>
              <a:rPr sz="6400" dirty="0"/>
              <a:t>Sampling model defined by this code:</a:t>
            </a:r>
            <a:endParaRPr lang="en-US" sz="6400" dirty="0"/>
          </a:p>
          <a:p>
            <a:pPr marL="0" lvl="0" indent="0">
              <a:buNone/>
            </a:pPr>
            <a:endParaRPr lang="en-US" sz="1800" dirty="0">
              <a:latin typeface="Courier"/>
            </a:endParaRP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with </a:t>
            </a:r>
            <a:r>
              <a:rPr lang="en-US" sz="4800" dirty="0" err="1">
                <a:latin typeface="Courier"/>
              </a:rPr>
              <a:t>pm.Model</a:t>
            </a:r>
            <a:r>
              <a:rPr lang="en-US" sz="4800" dirty="0">
                <a:latin typeface="Courier"/>
              </a:rPr>
              <a:t>(coords=coords) as </a:t>
            </a:r>
            <a:r>
              <a:rPr lang="en-US" sz="4800" dirty="0" err="1">
                <a:latin typeface="Courier"/>
              </a:rPr>
              <a:t>hierarchical_model</a:t>
            </a:r>
            <a:r>
              <a:rPr lang="en-US" sz="4800" dirty="0">
                <a:latin typeface="Courier"/>
              </a:rPr>
              <a:t>: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</a:t>
            </a:r>
            <a:r>
              <a:rPr lang="en-US" sz="4800" dirty="0" err="1">
                <a:latin typeface="Courier"/>
              </a:rPr>
              <a:t>county_idx</a:t>
            </a:r>
            <a:r>
              <a:rPr lang="en-US" sz="4800" dirty="0">
                <a:latin typeface="Courier"/>
              </a:rPr>
              <a:t> = </a:t>
            </a:r>
            <a:r>
              <a:rPr lang="en-US" sz="4800" dirty="0" err="1">
                <a:latin typeface="Courier"/>
              </a:rPr>
              <a:t>pm.Data</a:t>
            </a:r>
            <a:r>
              <a:rPr lang="en-US" sz="4800" dirty="0">
                <a:latin typeface="Courier"/>
              </a:rPr>
              <a:t>("</a:t>
            </a:r>
            <a:r>
              <a:rPr lang="en-US" sz="4800" dirty="0" err="1">
                <a:latin typeface="Courier"/>
              </a:rPr>
              <a:t>county_idx</a:t>
            </a:r>
            <a:r>
              <a:rPr lang="en-US" sz="4800" dirty="0">
                <a:latin typeface="Courier"/>
              </a:rPr>
              <a:t>", </a:t>
            </a:r>
            <a:r>
              <a:rPr lang="en-US" sz="4800" dirty="0" err="1">
                <a:latin typeface="Courier"/>
              </a:rPr>
              <a:t>county_idxs</a:t>
            </a:r>
            <a:r>
              <a:rPr lang="en-US" sz="4800" dirty="0">
                <a:latin typeface="Courier"/>
              </a:rPr>
              <a:t>, dims="</a:t>
            </a:r>
            <a:r>
              <a:rPr lang="en-US" sz="4800" dirty="0" err="1">
                <a:latin typeface="Courier"/>
              </a:rPr>
              <a:t>obs_id</a:t>
            </a:r>
            <a:r>
              <a:rPr lang="en-US" sz="4800" dirty="0">
                <a:latin typeface="Courier"/>
              </a:rPr>
              <a:t>", mutable=True)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Hyperpriors for pooled nodes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 mu_0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("mu_0", mu=0.0, sigma=20)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 sigma_0 = </a:t>
            </a:r>
            <a:r>
              <a:rPr lang="en-US" sz="4800" dirty="0" err="1">
                <a:latin typeface="Courier"/>
              </a:rPr>
              <a:t>pm.HalfNormal</a:t>
            </a:r>
            <a:r>
              <a:rPr lang="en-US" sz="4800" dirty="0">
                <a:latin typeface="Courier"/>
              </a:rPr>
              <a:t>("sigma_0", 5.0)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 mu_1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("mu_1", mu=0.0, sigma=20)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 sigma_1 = </a:t>
            </a:r>
            <a:r>
              <a:rPr lang="en-US" sz="4800" dirty="0" err="1">
                <a:latin typeface="Courier"/>
              </a:rPr>
              <a:t>pm.HalfNormal</a:t>
            </a:r>
            <a:r>
              <a:rPr lang="en-US" sz="4800" dirty="0">
                <a:latin typeface="Courier"/>
              </a:rPr>
              <a:t>("sigma_1", 5.0)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Intercept for each county, distributed around group mean </a:t>
            </a:r>
            <a:r>
              <a:rPr lang="en-US" sz="4800" dirty="0" err="1">
                <a:latin typeface="Courier"/>
              </a:rPr>
              <a:t>mu_a</a:t>
            </a:r>
            <a:r>
              <a:rPr lang="en-US" sz="4800" dirty="0">
                <a:latin typeface="Courier"/>
              </a:rPr>
              <a:t> above we just set mu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and </a:t>
            </a:r>
            <a:r>
              <a:rPr lang="en-US" sz="4800" dirty="0" err="1">
                <a:latin typeface="Courier"/>
              </a:rPr>
              <a:t>sd</a:t>
            </a:r>
            <a:r>
              <a:rPr lang="en-US" sz="4800" dirty="0">
                <a:latin typeface="Courier"/>
              </a:rPr>
              <a:t> to a fixed value while here we plug in a common group distribution for all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Beta0 and Beta1 (which are vectors of length </a:t>
            </a:r>
            <a:r>
              <a:rPr lang="en-US" sz="4800" dirty="0" err="1">
                <a:latin typeface="Courier"/>
              </a:rPr>
              <a:t>n_counties</a:t>
            </a:r>
            <a:r>
              <a:rPr lang="en-US" sz="4800" dirty="0">
                <a:latin typeface="Courier"/>
              </a:rPr>
              <a:t>).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Beta0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("Beta0", mu=mu_0, sigma=sigma_0, dims="county")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effect difference between basement and floor level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Beta1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("Beta1", mu=mu_1, sigma=sigma_1, dims="county")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Model error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eps = </a:t>
            </a:r>
            <a:r>
              <a:rPr lang="en-US" sz="4800" dirty="0" err="1">
                <a:latin typeface="Courier"/>
              </a:rPr>
              <a:t>pm.HalfCauchy</a:t>
            </a:r>
            <a:r>
              <a:rPr lang="en-US" sz="4800" dirty="0">
                <a:latin typeface="Courier"/>
              </a:rPr>
              <a:t>("eps", 5.0)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Deterministic calculation of expected value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</a:t>
            </a:r>
            <a:r>
              <a:rPr lang="en-US" sz="4800" dirty="0" err="1">
                <a:latin typeface="Courier"/>
              </a:rPr>
              <a:t>radon_est</a:t>
            </a:r>
            <a:r>
              <a:rPr lang="en-US" sz="4800" dirty="0">
                <a:latin typeface="Courier"/>
              </a:rPr>
              <a:t> = Beta0[</a:t>
            </a:r>
            <a:r>
              <a:rPr lang="en-US" sz="4800" dirty="0" err="1">
                <a:latin typeface="Courier"/>
              </a:rPr>
              <a:t>county_idx</a:t>
            </a:r>
            <a:r>
              <a:rPr lang="en-US" sz="4800" dirty="0">
                <a:latin typeface="Courier"/>
              </a:rPr>
              <a:t>] + Beta1[</a:t>
            </a:r>
            <a:r>
              <a:rPr lang="en-US" sz="4800" dirty="0" err="1">
                <a:latin typeface="Courier"/>
              </a:rPr>
              <a:t>county_idx</a:t>
            </a:r>
            <a:r>
              <a:rPr lang="en-US" sz="4800" dirty="0">
                <a:latin typeface="Courier"/>
              </a:rPr>
              <a:t>] * </a:t>
            </a:r>
            <a:r>
              <a:rPr lang="en-US" sz="4800" dirty="0" err="1">
                <a:latin typeface="Courier"/>
              </a:rPr>
              <a:t>radon_data.floor.values</a:t>
            </a:r>
            <a:r>
              <a:rPr lang="en-US" sz="4800" dirty="0">
                <a:latin typeface="Courier"/>
              </a:rPr>
              <a:t>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Data likelihood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</a:t>
            </a:r>
            <a:r>
              <a:rPr lang="en-US" sz="4800" dirty="0" err="1">
                <a:latin typeface="Courier"/>
              </a:rPr>
              <a:t>radon_like</a:t>
            </a:r>
            <a:r>
              <a:rPr lang="en-US" sz="4800" dirty="0">
                <a:latin typeface="Courier"/>
              </a:rPr>
              <a:t>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</a:t>
            </a:r>
            <a:r>
              <a:rPr lang="en-US" sz="4800" dirty="0" err="1">
                <a:latin typeface="Courier"/>
              </a:rPr>
              <a:t>radon_like</a:t>
            </a:r>
            <a:r>
              <a:rPr lang="en-US" sz="4800" dirty="0">
                <a:latin typeface="Courier"/>
              </a:rPr>
              <a:t>", mu=</a:t>
            </a:r>
            <a:r>
              <a:rPr lang="en-US" sz="4800" dirty="0" err="1">
                <a:latin typeface="Courier"/>
              </a:rPr>
              <a:t>radon_est</a:t>
            </a:r>
            <a:r>
              <a:rPr lang="en-US" sz="4800" dirty="0">
                <a:latin typeface="Courier"/>
              </a:rPr>
              <a:t>, sigma=eps, observed=</a:t>
            </a:r>
            <a:r>
              <a:rPr lang="en-US" sz="4800" dirty="0" err="1">
                <a:latin typeface="Courier"/>
              </a:rPr>
              <a:t>radon_data.log_radon</a:t>
            </a:r>
            <a:r>
              <a:rPr lang="en-US" sz="4800" dirty="0">
                <a:latin typeface="Courier"/>
              </a:rPr>
              <a:t>, dims="</a:t>
            </a:r>
            <a:r>
              <a:rPr lang="en-US" sz="4800" dirty="0" err="1">
                <a:latin typeface="Courier"/>
              </a:rPr>
              <a:t>obs_id</a:t>
            </a:r>
            <a:r>
              <a:rPr lang="en-US" sz="4800" dirty="0">
                <a:latin typeface="Courier"/>
              </a:rPr>
              <a:t>")</a:t>
            </a:r>
            <a:endParaRPr sz="4800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24016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9CFC3-4651-33F7-34AB-7D68790D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633E5-5079-0B93-0278-16157D788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4255770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the </a:t>
            </a:r>
            <a:r>
              <a:rPr lang="en-US" dirty="0"/>
              <a:t>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7E03F-9369-4C97-CF34-FCF8E287A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11140"/>
            <a:ext cx="4526280" cy="1167240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The sampling traces</a:t>
            </a:r>
            <a:r>
              <a:rPr lang="en-US" dirty="0"/>
              <a:t> show pooled </a:t>
            </a:r>
            <a:r>
              <a:rPr lang="en-US" b="1" dirty="0" err="1"/>
              <a:t>hypterprior</a:t>
            </a:r>
            <a:r>
              <a:rPr lang="en-US" b="1" dirty="0"/>
              <a:t> distribution </a:t>
            </a:r>
            <a:r>
              <a:rPr lang="en-US" dirty="0"/>
              <a:t>and  </a:t>
            </a:r>
            <a:r>
              <a:rPr lang="en-US" b="1" dirty="0"/>
              <a:t>independent parameter values by county </a:t>
            </a:r>
            <a:r>
              <a:rPr lang="en-US" dirty="0"/>
              <a:t>for two of </a:t>
            </a:r>
            <a:r>
              <a:rPr dirty="0"/>
              <a:t>t</a:t>
            </a:r>
            <a:r>
              <a:rPr lang="en-US" dirty="0"/>
              <a:t>hree</a:t>
            </a:r>
            <a:r>
              <a:rPr dirty="0"/>
              <a:t> coefficients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C5C3EEB-76D0-ACFC-98E8-139D2D7DFC87}"/>
              </a:ext>
            </a:extLst>
          </p:cNvPr>
          <p:cNvSpPr txBox="1">
            <a:spLocks/>
          </p:cNvSpPr>
          <p:nvPr/>
        </p:nvSpPr>
        <p:spPr>
          <a:xfrm>
            <a:off x="381000" y="2358390"/>
            <a:ext cx="4526280" cy="257913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There is divergence of traces</a:t>
            </a:r>
          </a:p>
          <a:p>
            <a:r>
              <a:rPr lang="en-US" sz="2000" dirty="0"/>
              <a:t>At least one trace diverges from the other</a:t>
            </a:r>
          </a:p>
          <a:p>
            <a:r>
              <a:rPr lang="en-US" sz="2000" dirty="0"/>
              <a:t>Note in particular, divergence of traces sigma_1 </a:t>
            </a:r>
          </a:p>
          <a:p>
            <a:r>
              <a:rPr lang="en-US" sz="2000" dirty="0"/>
              <a:t>We need a better model!</a:t>
            </a:r>
            <a:endParaRPr lang="ar-AE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19437-8AE1-4EB8-071B-F450A5220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810" y="165715"/>
            <a:ext cx="4187190" cy="490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42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FF0A5-E3A8-718E-36E9-59C101D02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D22B6-FFF7-C66E-A6F9-0CDDC70EE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/>
              <a:t>Updated Hierarchical </a:t>
            </a:r>
            <a:r>
              <a:rPr sz="3200" b="0" dirty="0"/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7B48BCC-929D-59A7-D8F7-032E1216A8D0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4053838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Diverging traces indicate we need a better model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this case, we try different priors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Use an inverse Gamma distribution for the scale hyperprior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𝐼𝑛𝑣𝑒𝑟𝑠𝑒𝐺𝑎𝑚𝑚𝑎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Use heavy-tailed student  t distribution for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000" dirty="0"/>
                  <a:t> hyperprior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:endParaRPr lang="en-US" sz="20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7B48BCC-929D-59A7-D8F7-032E1216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4053838" cy="4149652"/>
              </a:xfrm>
              <a:blipFill>
                <a:blip r:embed="rId2"/>
                <a:stretch>
                  <a:fillRect l="-1504" t="-734" r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540D032-8D48-5669-5A6A-BC244A397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431" y="1432560"/>
            <a:ext cx="4529634" cy="303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17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28876-8B38-47CB-2F55-F7DAB77F2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EEA4-2376-DF05-5D22-3299BB2B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/>
              <a:t>Updated Hierarchical </a:t>
            </a:r>
            <a:r>
              <a:rPr sz="3200" b="0" dirty="0"/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AF7FD-2628-E1A7-FB33-FBAFBA229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2" y="1211579"/>
            <a:ext cx="3470744" cy="3727133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000" dirty="0"/>
              <a:t>Updated hierarchical model</a:t>
            </a:r>
            <a:endParaRPr lang="en-US" sz="20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Use update hyperpriors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Other levels </a:t>
            </a:r>
            <a:r>
              <a:rPr lang="en-US" sz="2000" dirty="0" err="1"/>
              <a:t>fo</a:t>
            </a:r>
            <a:r>
              <a:rPr lang="en-US" sz="2000" dirty="0"/>
              <a:t> the model are the same </a:t>
            </a:r>
          </a:p>
          <a:p>
            <a:pPr lvl="0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BD11B-BCBB-6355-C9CB-AFCE146F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987" y="1367790"/>
            <a:ext cx="5285761" cy="27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11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BF5FC-A955-9949-6B5A-EE572AE01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2B0C-96A4-9FDE-B70B-D9ACD3EE5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4255770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the</a:t>
            </a:r>
            <a:r>
              <a:rPr lang="en-US" dirty="0"/>
              <a:t> Updated</a:t>
            </a:r>
            <a:r>
              <a:rPr dirty="0"/>
              <a:t> </a:t>
            </a:r>
            <a:r>
              <a:rPr lang="en-US" dirty="0"/>
              <a:t>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BF89E-FA59-33B3-3C6A-D88AAB441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11140"/>
            <a:ext cx="4526280" cy="1167240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The sampling traces</a:t>
            </a:r>
            <a:r>
              <a:rPr lang="en-US" dirty="0"/>
              <a:t> show pooled </a:t>
            </a:r>
            <a:r>
              <a:rPr lang="en-US" b="1" dirty="0" err="1"/>
              <a:t>hypterprior</a:t>
            </a:r>
            <a:r>
              <a:rPr lang="en-US" b="1" dirty="0"/>
              <a:t> distribution </a:t>
            </a:r>
            <a:r>
              <a:rPr lang="en-US" dirty="0"/>
              <a:t>and  </a:t>
            </a:r>
            <a:r>
              <a:rPr lang="en-US" b="1" dirty="0"/>
              <a:t>independent parameter values by county </a:t>
            </a:r>
            <a:r>
              <a:rPr lang="en-US" dirty="0"/>
              <a:t>for two of </a:t>
            </a:r>
            <a:r>
              <a:rPr dirty="0"/>
              <a:t>t</a:t>
            </a:r>
            <a:r>
              <a:rPr lang="en-US" dirty="0"/>
              <a:t>hree</a:t>
            </a:r>
            <a:r>
              <a:rPr dirty="0"/>
              <a:t> coefficients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3F2F3943-B060-2B04-046D-54D69A74E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000" y="2278380"/>
                <a:ext cx="4526280" cy="265914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287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145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003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0861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The traces no longer show substantial divergence</a:t>
                </a:r>
              </a:p>
              <a:p>
                <a:r>
                  <a:rPr lang="en-US" sz="2000" dirty="0"/>
                  <a:t>Hyperprior traces show good convergence with new model</a:t>
                </a:r>
              </a:p>
              <a:p>
                <a:r>
                  <a:rPr lang="en-US" sz="2000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traces show county specific distributions </a:t>
                </a:r>
              </a:p>
              <a:p>
                <a:r>
                  <a:rPr lang="en-US" sz="2000" dirty="0"/>
                  <a:t>Pooled dispersion parameter traces show good convergence</a:t>
                </a:r>
                <a:endParaRPr lang="ar-AE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3F2F3943-B060-2B04-046D-54D69A74E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278380"/>
                <a:ext cx="4526280" cy="2659141"/>
              </a:xfrm>
              <a:prstGeom prst="rect">
                <a:avLst/>
              </a:prstGeom>
              <a:blipFill>
                <a:blip r:embed="rId2"/>
                <a:stretch>
                  <a:fillRect l="-1213" t="-1376" r="-270" b="-6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2BDCBED-DDF4-6FA9-B237-02B85084E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57" y="205979"/>
            <a:ext cx="4020443" cy="47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23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AE872-AAFA-100C-3D30-EF79BCE69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0AE7-0B8B-69F7-009D-A1C7DE79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</a:t>
            </a:r>
            <a:r>
              <a:rPr lang="en-US" dirty="0"/>
              <a:t>Updated 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075C2-EAB0-6DA7-79D7-08E26D3C0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8229600" cy="61340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The sampling </a:t>
            </a:r>
            <a:r>
              <a:rPr lang="en-US" dirty="0"/>
              <a:t>statistics</a:t>
            </a:r>
            <a:r>
              <a:rPr dirty="0"/>
              <a:t> </a:t>
            </a:r>
            <a:r>
              <a:rPr lang="en-US" dirty="0"/>
              <a:t>are good for all </a:t>
            </a:r>
            <a:r>
              <a:rPr dirty="0"/>
              <a:t>coefficients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77901-465F-63F8-2F78-71E4CA1EE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319" y="1370480"/>
            <a:ext cx="4767567" cy="363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31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8B500-24A0-6B9E-5D5E-A1F467799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F1448-D32B-3230-F841-6E698FF5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400" dirty="0"/>
              <a:t>Posterior Predictive Checks for</a:t>
            </a:r>
            <a:r>
              <a:rPr sz="2400" dirty="0"/>
              <a:t> </a:t>
            </a:r>
            <a:r>
              <a:rPr lang="en-US" sz="2400" dirty="0"/>
              <a:t>Updated Hierarchical </a:t>
            </a:r>
            <a:r>
              <a:rPr sz="2400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D003D-4566-1241-67DA-0D0B48EC4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4724400" cy="89038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Posterior predictive checks show the update hieratical model is a good fit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6D6AF2-C33E-3098-CA40-D8E3DFC2895D}"/>
              </a:ext>
            </a:extLst>
          </p:cNvPr>
          <p:cNvSpPr txBox="1">
            <a:spLocks/>
          </p:cNvSpPr>
          <p:nvPr/>
        </p:nvSpPr>
        <p:spPr>
          <a:xfrm>
            <a:off x="457201" y="1837580"/>
            <a:ext cx="4495799" cy="310113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posterior predictive mean is closed to the observed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Bayesian p-value has no significant skew with respect to the ideal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Bayesian u-value has a small deviation outside the ideal confidence interval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066CF-7023-157E-8CE8-F3456079D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358" y="902970"/>
            <a:ext cx="3758566" cy="424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63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9014D-AB76-8DD3-2A2D-959948837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5A209-D5EC-2178-53CF-53F34C2B7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Inference on the</a:t>
            </a:r>
            <a:r>
              <a:rPr lang="en-US" dirty="0"/>
              <a:t> Hierarchical</a:t>
            </a:r>
            <a:r>
              <a:rPr dirty="0"/>
              <a:t> </a:t>
            </a:r>
            <a:r>
              <a:rPr lang="en-US" dirty="0"/>
              <a:t>M</a:t>
            </a:r>
            <a:r>
              <a:rPr dirty="0"/>
              <a:t>odel </a:t>
            </a:r>
            <a:r>
              <a:rPr lang="en-US" dirty="0"/>
              <a:t>P</a:t>
            </a:r>
            <a:r>
              <a:rPr dirty="0"/>
              <a:t>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84600DB-9344-FE47-1A00-218FA5C37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530" y="1104900"/>
                <a:ext cx="4282440" cy="3768090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Examine HDI of model parameters</a:t>
                </a:r>
              </a:p>
              <a:p>
                <a:r>
                  <a:rPr lang="en-US" sz="2000" dirty="0"/>
                  <a:t>HDI of hyperparameters show a narrow range</a:t>
                </a:r>
              </a:p>
              <a:p>
                <a:r>
                  <a:rPr lang="en-US" sz="2000" dirty="0"/>
                  <a:t>There is an HDI for each county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MAP for each county parameter </a:t>
                </a:r>
                <a:r>
                  <a:rPr lang="en-US" sz="2000"/>
                  <a:t>is different </a:t>
                </a:r>
                <a:endParaRPr sz="2000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84600DB-9344-FE47-1A00-218FA5C37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530" y="1104900"/>
                <a:ext cx="4282440" cy="3768090"/>
              </a:xfrm>
              <a:blipFill>
                <a:blip r:embed="rId2"/>
                <a:stretch>
                  <a:fillRect l="-15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BE3AE22-DEC0-2009-0D8C-5C22DCBE4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27" y="937260"/>
            <a:ext cx="1988517" cy="4107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DE9B-31A8-4C83-5757-08F460198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300" y="1259360"/>
            <a:ext cx="2123809" cy="375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28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vs. Unpooled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model computes model coefficients that give the best fit to the overall dataset</a:t>
            </a:r>
          </a:p>
          <a:p>
            <a:pPr lvl="0"/>
            <a:r>
              <a:t>Pooled model has a flat structure</a:t>
            </a:r>
          </a:p>
          <a:p>
            <a:pPr lvl="0"/>
            <a:r>
              <a:t>Model coefficients are at the same level</a:t>
            </a:r>
          </a:p>
          <a:p>
            <a:pPr lvl="0"/>
            <a:r>
              <a:t>Pooling maximizes statistical power using all available data to fit a model</a:t>
            </a:r>
          </a:p>
          <a:p>
            <a:pPr lvl="0"/>
            <a:r>
              <a:t>Pooling limits flexibility if strata have different behavior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vs. Unpooled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 err="1"/>
              <a:t>Unpooled</a:t>
            </a:r>
            <a:r>
              <a:rPr dirty="0"/>
              <a:t> models are the opposite of pooled models</a:t>
            </a:r>
          </a:p>
          <a:p>
            <a:pPr lvl="0"/>
            <a:r>
              <a:rPr dirty="0"/>
              <a:t>For each category a separate and independent model is fit</a:t>
            </a:r>
          </a:p>
          <a:p>
            <a:pPr lvl="0"/>
            <a:r>
              <a:rPr dirty="0"/>
              <a:t>Approach maximizes flexibility</a:t>
            </a:r>
          </a:p>
          <a:p>
            <a:pPr lvl="0"/>
            <a:r>
              <a:rPr dirty="0"/>
              <a:t>Variance of each of the many models is large</a:t>
            </a:r>
          </a:p>
          <a:p>
            <a:pPr lvl="0"/>
            <a:r>
              <a:rPr dirty="0" err="1"/>
              <a:t>Unpooled</a:t>
            </a:r>
            <a:r>
              <a:rPr dirty="0"/>
              <a:t> models ha</a:t>
            </a:r>
            <a:r>
              <a:rPr lang="en-US" dirty="0"/>
              <a:t>ve</a:t>
            </a:r>
            <a:r>
              <a:rPr dirty="0"/>
              <a:t> a flat structure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Overview of Hierarchical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Hierarchical models find the best of both worlds</a:t>
            </a:r>
          </a:p>
          <a:p>
            <a:pPr lvl="0"/>
            <a:r>
              <a:t>Hierarchical approach is between the extremes of pooled and unpooled models</a:t>
            </a:r>
          </a:p>
          <a:p>
            <a:pPr lvl="0"/>
            <a:r>
              <a:t>Hierarchical models constructed as a hierarchy of hyperpriors</a:t>
            </a:r>
          </a:p>
          <a:p>
            <a:pPr lvl="0"/>
            <a:r>
              <a:t>The Hyperpriors represent the prior information on the pooled data</a:t>
            </a:r>
          </a:p>
          <a:p>
            <a:pPr lvl="0"/>
            <a:r>
              <a:t>Hyperpriors act as priors for each specific case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4569950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Example: Dangers of Radon in Homes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98319"/>
                <a:ext cx="4774972" cy="1957692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The unstable isotope Radon-222 is an invisible and order-less gas</a:t>
                </a: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is the product of a nuclear decay chain of</a:t>
                </a:r>
                <a:r>
                  <a:rPr lang="en-US" dirty="0"/>
                  <a:t> Uranium 238</a:t>
                </a:r>
              </a:p>
              <a:p>
                <a:pPr marL="0" lv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98319"/>
                <a:ext cx="4774972" cy="1957692"/>
              </a:xfrm>
              <a:blipFill>
                <a:blip r:embed="rId2"/>
                <a:stretch>
                  <a:fillRect l="-1916" t="-2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0C5D012-E0CC-848D-6410-CA646ABF0807}"/>
              </a:ext>
            </a:extLst>
          </p:cNvPr>
          <p:cNvSpPr txBox="1"/>
          <p:nvPr/>
        </p:nvSpPr>
        <p:spPr>
          <a:xfrm>
            <a:off x="1350683" y="4450520"/>
            <a:ext cx="42792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buNone/>
            </a:pPr>
            <a:r>
              <a:rPr lang="en-US" dirty="0"/>
              <a:t>Decay chain of Uranium-238 to Radon-222</a:t>
            </a:r>
          </a:p>
          <a:p>
            <a:pPr marL="0" lvl="0" indent="0" algn="ctr">
              <a:buNone/>
            </a:pPr>
            <a:r>
              <a:rPr lang="en-US" sz="1600" dirty="0">
                <a:hlinkClick r:id="rId3"/>
              </a:rPr>
              <a:t>Credit: </a:t>
            </a:r>
            <a:r>
              <a:rPr lang="en-US" sz="1600" dirty="0" err="1">
                <a:hlinkClick r:id="rId3"/>
              </a:rPr>
              <a:t>Wilipedia</a:t>
            </a:r>
            <a:r>
              <a:rPr lang="en-US" sz="1600" dirty="0">
                <a:hlinkClick r:id="rId3"/>
              </a:rPr>
              <a:t> Radon-222 article</a:t>
            </a:r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B009C1-ECDB-0CDD-ACC1-822E13A36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512" y="141403"/>
            <a:ext cx="3492696" cy="492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E43F05F-7F8E-C1C6-0475-33D5742F8081}"/>
              </a:ext>
            </a:extLst>
          </p:cNvPr>
          <p:cNvSpPr/>
          <p:nvPr/>
        </p:nvSpPr>
        <p:spPr>
          <a:xfrm>
            <a:off x="5629915" y="250127"/>
            <a:ext cx="516657" cy="47360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7CB4A1-5BA2-ACBC-ECDC-3953918CC739}"/>
              </a:ext>
            </a:extLst>
          </p:cNvPr>
          <p:cNvSpPr/>
          <p:nvPr/>
        </p:nvSpPr>
        <p:spPr>
          <a:xfrm>
            <a:off x="7033065" y="2777165"/>
            <a:ext cx="468630" cy="43053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Dangers of Radon in Homes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Depending on rock and soil type, trace amounts of Uranium-238 are present</a:t>
                </a:r>
              </a:p>
              <a:p>
                <a:pPr lvl="0"/>
                <a:r>
                  <a:rPr dirty="0"/>
                  <a:t>Uranium is </a:t>
                </a:r>
                <a:r>
                  <a:rPr dirty="0">
                    <a:hlinkClick r:id="rId2"/>
                  </a:rPr>
                  <a:t>effectively transported by ground water</a:t>
                </a:r>
              </a:p>
              <a:p>
                <a:pPr lvl="0"/>
                <a:r>
                  <a:rPr dirty="0"/>
                  <a:t>Decay products, including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, are dispersed in the environment</a:t>
                </a:r>
              </a:p>
              <a:p>
                <a:pPr lvl="0"/>
                <a:r>
                  <a:rPr dirty="0"/>
                  <a:t>Health risk of Radon infiltration into homes is </a:t>
                </a:r>
                <a:r>
                  <a:rPr dirty="0">
                    <a:hlinkClick r:id="rId3"/>
                  </a:rPr>
                  <a:t>well-documented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is the most prevalent cause of lung cancer</a:t>
                </a:r>
                <a:r>
                  <a:rPr lang="en-US" dirty="0"/>
                  <a:t> in US</a:t>
                </a:r>
                <a:r>
                  <a:rPr dirty="0"/>
                  <a:t> among nonsmokers</a:t>
                </a:r>
              </a:p>
              <a:p>
                <a:pPr lvl="0"/>
                <a:r>
                  <a:rPr dirty="0"/>
                  <a:t>Outdoors,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does not accumulate in dangerous quantity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Dangers of Radon in Homes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3774463" cy="3642479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Depending on rock and soil type, trace amounts of Uranium-238 are present</a:t>
                </a:r>
              </a:p>
              <a:p>
                <a:pPr lvl="0"/>
                <a:r>
                  <a:rPr dirty="0"/>
                  <a:t>In poorly ventilated buildings, Radon gas accumulates to dangerous levels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molecule is heavy, and accumulates in low areas, such as basements</a:t>
                </a:r>
              </a:p>
              <a:p>
                <a:pPr lvl="0"/>
                <a:r>
                  <a:rPr dirty="0"/>
                  <a:t>Connections to wells or contact with ground water accumulate more dangerous levels of Radon</a:t>
                </a:r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3774463" cy="3642479"/>
              </a:xfrm>
              <a:blipFill>
                <a:blip r:embed="rId2"/>
                <a:stretch>
                  <a:fillRect l="-1616" t="-2513" r="-2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D5B6A1F-FDE2-5F44-379B-672403C45C47}"/>
              </a:ext>
            </a:extLst>
          </p:cNvPr>
          <p:cNvSpPr txBox="1"/>
          <p:nvPr/>
        </p:nvSpPr>
        <p:spPr>
          <a:xfrm>
            <a:off x="4850830" y="4477691"/>
            <a:ext cx="4235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buNone/>
            </a:pPr>
            <a:r>
              <a:rPr lang="en-US" dirty="0"/>
              <a:t>Common ways Radon-222 enters homes</a:t>
            </a:r>
          </a:p>
          <a:p>
            <a:pPr marL="0" lvl="0" indent="0" algn="ctr">
              <a:buNone/>
            </a:pPr>
            <a:r>
              <a:rPr lang="en-US" sz="1400" dirty="0">
                <a:hlinkClick r:id="rId3"/>
              </a:rPr>
              <a:t>Credit: Massachusetts Department of Public Health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0CD11-8F05-E366-B31F-B78C77054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981" y="996410"/>
            <a:ext cx="4791019" cy="35093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2487</Words>
  <Application>Microsoft Office PowerPoint</Application>
  <PresentationFormat>On-screen Show (16:9)</PresentationFormat>
  <Paragraphs>262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Cambria Math</vt:lpstr>
      <vt:lpstr>Courier</vt:lpstr>
      <vt:lpstr>Office Theme</vt:lpstr>
      <vt:lpstr>Hierarchical Bayesian Models </vt:lpstr>
      <vt:lpstr>Introduction</vt:lpstr>
      <vt:lpstr>Introduction</vt:lpstr>
      <vt:lpstr>Pooled vs. Unpooled Models</vt:lpstr>
      <vt:lpstr>Pooled vs. Unpooled Models</vt:lpstr>
      <vt:lpstr>Overview of Hierarchical Models</vt:lpstr>
      <vt:lpstr>Example: Dangers of Radon in Homes</vt:lpstr>
      <vt:lpstr>Example: Dangers of Radon in Homes</vt:lpstr>
      <vt:lpstr>Example: Dangers of Radon in Homes</vt:lpstr>
      <vt:lpstr>Example: Dangers of Radon in Homes</vt:lpstr>
      <vt:lpstr>Bayesian Modeling of Radon Concentration</vt:lpstr>
      <vt:lpstr>Radon Dataset</vt:lpstr>
      <vt:lpstr>Pooled Model</vt:lpstr>
      <vt:lpstr>Pooled Model</vt:lpstr>
      <vt:lpstr>Pooled Model</vt:lpstr>
      <vt:lpstr>Pooled Model</vt:lpstr>
      <vt:lpstr>Defining and Sampling the Pooled Model</vt:lpstr>
      <vt:lpstr>Sampling the Pooled Model</vt:lpstr>
      <vt:lpstr>Posterior Predictive Checks for Pooled Model</vt:lpstr>
      <vt:lpstr>Inference on the Pooled  Model Parameters</vt:lpstr>
      <vt:lpstr>Unpooled Model</vt:lpstr>
      <vt:lpstr>Unpooled Model</vt:lpstr>
      <vt:lpstr>Unpooled Model</vt:lpstr>
      <vt:lpstr>Unpooled Model</vt:lpstr>
      <vt:lpstr>Defining and Sampling the Unpooled Model</vt:lpstr>
      <vt:lpstr>Sampling the Unpooled Model</vt:lpstr>
      <vt:lpstr>Sampling the UnPooled Model</vt:lpstr>
      <vt:lpstr>Posterior Predictive Checks for Unpooled Model</vt:lpstr>
      <vt:lpstr>Hierarchical Model</vt:lpstr>
      <vt:lpstr>Hierarchical Model</vt:lpstr>
      <vt:lpstr>Hierarchical Model</vt:lpstr>
      <vt:lpstr>Defining and Sampling the Hierarchical Model</vt:lpstr>
      <vt:lpstr>Sampling the Hierarchical Model</vt:lpstr>
      <vt:lpstr>Updated Hierarchical Model</vt:lpstr>
      <vt:lpstr>Updated Hierarchical Model</vt:lpstr>
      <vt:lpstr>Sampling the Updated Hierarchical Model</vt:lpstr>
      <vt:lpstr>Sampling the Updated Hierarchical Model</vt:lpstr>
      <vt:lpstr>Posterior Predictive Checks for Updated Hierarchical Model</vt:lpstr>
      <vt:lpstr>Inference on the Hierarchical Model Parameters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Hierarchical Bayesian Models</dc:title>
  <dc:creator>Steve Elston</dc:creator>
  <cp:keywords/>
  <cp:lastModifiedBy>Stephen Elston</cp:lastModifiedBy>
  <cp:revision>90</cp:revision>
  <dcterms:created xsi:type="dcterms:W3CDTF">2024-11-22T23:41:15Z</dcterms:created>
  <dcterms:modified xsi:type="dcterms:W3CDTF">2024-11-30T04:11:06Z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2023-12-05</vt:lpwstr>
  </property>
  <property fmtid="{D5CDD505-2E9C-101B-9397-08002B2CF9AE}" pid="3" name="output">
    <vt:lpwstr/>
  </property>
</Properties>
</file>